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9"/>
  </p:handoutMasterIdLst>
  <p:sldIdLst>
    <p:sldId id="406" r:id="rId2"/>
    <p:sldId id="395" r:id="rId3"/>
    <p:sldId id="374" r:id="rId4"/>
    <p:sldId id="392" r:id="rId5"/>
    <p:sldId id="393" r:id="rId6"/>
    <p:sldId id="394" r:id="rId7"/>
    <p:sldId id="399" r:id="rId8"/>
    <p:sldId id="396" r:id="rId9"/>
    <p:sldId id="397" r:id="rId10"/>
    <p:sldId id="378" r:id="rId11"/>
    <p:sldId id="398" r:id="rId12"/>
    <p:sldId id="370" r:id="rId13"/>
    <p:sldId id="367" r:id="rId14"/>
    <p:sldId id="371" r:id="rId15"/>
    <p:sldId id="372" r:id="rId16"/>
    <p:sldId id="368" r:id="rId17"/>
    <p:sldId id="366" r:id="rId18"/>
    <p:sldId id="382" r:id="rId19"/>
    <p:sldId id="373" r:id="rId20"/>
    <p:sldId id="386" r:id="rId21"/>
    <p:sldId id="385" r:id="rId22"/>
    <p:sldId id="388" r:id="rId23"/>
    <p:sldId id="375" r:id="rId24"/>
    <p:sldId id="389" r:id="rId25"/>
    <p:sldId id="400" r:id="rId26"/>
    <p:sldId id="387" r:id="rId27"/>
    <p:sldId id="383" r:id="rId28"/>
    <p:sldId id="384" r:id="rId29"/>
    <p:sldId id="401" r:id="rId30"/>
    <p:sldId id="402" r:id="rId31"/>
    <p:sldId id="380" r:id="rId32"/>
    <p:sldId id="377" r:id="rId33"/>
    <p:sldId id="391" r:id="rId34"/>
    <p:sldId id="404" r:id="rId35"/>
    <p:sldId id="390" r:id="rId36"/>
    <p:sldId id="403" r:id="rId37"/>
    <p:sldId id="405" r:id="rId38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76EA93-58E2-CB44-8E01-84F0140E8633}">
          <p14:sldIdLst>
            <p14:sldId id="406"/>
            <p14:sldId id="395"/>
            <p14:sldId id="374"/>
            <p14:sldId id="392"/>
            <p14:sldId id="393"/>
            <p14:sldId id="394"/>
            <p14:sldId id="399"/>
            <p14:sldId id="396"/>
            <p14:sldId id="397"/>
            <p14:sldId id="378"/>
            <p14:sldId id="398"/>
            <p14:sldId id="370"/>
            <p14:sldId id="367"/>
            <p14:sldId id="371"/>
            <p14:sldId id="372"/>
            <p14:sldId id="368"/>
            <p14:sldId id="366"/>
            <p14:sldId id="382"/>
            <p14:sldId id="373"/>
            <p14:sldId id="386"/>
            <p14:sldId id="385"/>
            <p14:sldId id="388"/>
            <p14:sldId id="375"/>
            <p14:sldId id="389"/>
            <p14:sldId id="400"/>
            <p14:sldId id="387"/>
            <p14:sldId id="383"/>
            <p14:sldId id="384"/>
            <p14:sldId id="401"/>
            <p14:sldId id="402"/>
            <p14:sldId id="380"/>
            <p14:sldId id="377"/>
            <p14:sldId id="391"/>
            <p14:sldId id="404"/>
            <p14:sldId id="390"/>
            <p14:sldId id="403"/>
            <p14:sldId id="405"/>
          </p14:sldIdLst>
        </p14:section>
        <p14:section name="Untitled Section" id="{2B5B3031-66D4-3640-B180-E7BDF9E7A534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0" autoAdjust="0"/>
    <p:restoredTop sz="97992" autoAdjust="0"/>
  </p:normalViewPr>
  <p:slideViewPr>
    <p:cSldViewPr snapToGrid="0" snapToObjects="1">
      <p:cViewPr>
        <p:scale>
          <a:sx n="100" d="100"/>
          <a:sy n="100" d="100"/>
        </p:scale>
        <p:origin x="-426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A1669-3ECB-4A79-BC2A-8BEE5A80DDBB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D333B-D50E-41AB-B810-68BF56054F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3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86C17-3383-440E-BB23-F21DE3540D95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57F47-A381-4EA3-A057-B1506E9A9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12300" b="1" dirty="0" smtClean="0"/>
              <a:t>IS </a:t>
            </a:r>
            <a:r>
              <a:rPr lang="en-US" sz="12300" b="1" dirty="0"/>
              <a:t>HIGHER EDUCATION LEARNING ANYTHING</a:t>
            </a:r>
            <a:r>
              <a:rPr lang="en-US" sz="12300" b="1" dirty="0" smtClean="0"/>
              <a:t>?</a:t>
            </a:r>
          </a:p>
          <a:p>
            <a:pPr marL="0" indent="0" algn="ctr">
              <a:buNone/>
            </a:pPr>
            <a:endParaRPr lang="en-US" sz="6200" dirty="0"/>
          </a:p>
          <a:p>
            <a:pPr marL="0" indent="0" algn="ctr">
              <a:buNone/>
            </a:pPr>
            <a:r>
              <a:rPr lang="en-US" sz="9600" b="1" dirty="0"/>
              <a:t>The Dangers to U.S. Institutions of Higher Education from the Disruptive Challenges in the 21st Century?</a:t>
            </a: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 </a:t>
            </a:r>
          </a:p>
          <a:p>
            <a:pPr marL="0" indent="0" algn="ctr">
              <a:buNone/>
            </a:pPr>
            <a:r>
              <a:rPr lang="en-US" sz="7400" dirty="0" smtClean="0"/>
              <a:t>Mike E. O’Neal, JD, CPA, President Emeritus</a:t>
            </a:r>
          </a:p>
          <a:p>
            <a:pPr marL="0" indent="0" algn="ctr">
              <a:buNone/>
            </a:pPr>
            <a:r>
              <a:rPr lang="en-US" sz="7400" dirty="0" smtClean="0"/>
              <a:t>Oklahoma Christian University</a:t>
            </a:r>
          </a:p>
          <a:p>
            <a:pPr marL="0" indent="0" algn="ctr">
              <a:buNone/>
            </a:pPr>
            <a:r>
              <a:rPr lang="en-US" sz="7400" dirty="0" smtClean="0"/>
              <a:t>AIRA </a:t>
            </a:r>
            <a:r>
              <a:rPr lang="en-US" sz="7400" dirty="0"/>
              <a:t>Conference</a:t>
            </a:r>
          </a:p>
          <a:p>
            <a:pPr marL="0" indent="0" algn="ctr">
              <a:buNone/>
            </a:pPr>
            <a:r>
              <a:rPr lang="en-US" sz="7400" dirty="0"/>
              <a:t>Denver, CO</a:t>
            </a:r>
          </a:p>
          <a:p>
            <a:pPr marL="0" indent="0" algn="ctr">
              <a:buNone/>
            </a:pPr>
            <a:r>
              <a:rPr lang="en-US" sz="7400" dirty="0"/>
              <a:t>June 5, 2014</a:t>
            </a:r>
          </a:p>
          <a:p>
            <a:pPr marL="0" indent="0" algn="ctr">
              <a:buNone/>
            </a:pPr>
            <a:endParaRPr lang="en-US" sz="9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571434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53395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Percentage of Degrees by Institution Type</a:t>
            </a:r>
            <a:br>
              <a:rPr lang="en-US" sz="2400" b="1" dirty="0" smtClean="0"/>
            </a:br>
            <a:r>
              <a:rPr lang="en-US" sz="2400" b="1" dirty="0" smtClean="0"/>
              <a:t>2000-01 and 2011-12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 bwMode="auto">
          <a:xfrm>
            <a:off x="481013" y="1993900"/>
            <a:ext cx="8205787" cy="460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81384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3600" b="1" dirty="0" smtClean="0"/>
              <a:t>PREVAILING MODEL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*High tuition; high discounting</a:t>
            </a:r>
          </a:p>
          <a:p>
            <a:r>
              <a:rPr lang="en-US" dirty="0" smtClean="0"/>
              <a:t>Expensive instruction; faculty loads; class sizes</a:t>
            </a:r>
          </a:p>
          <a:p>
            <a:r>
              <a:rPr lang="en-US" dirty="0" smtClean="0"/>
              <a:t>Residential life; massive investment in campuses</a:t>
            </a:r>
          </a:p>
          <a:p>
            <a:r>
              <a:rPr lang="en-US" dirty="0" smtClean="0"/>
              <a:t>Limited flexibility or scalability; calendar; one-size</a:t>
            </a:r>
          </a:p>
          <a:p>
            <a:r>
              <a:rPr lang="en-US" dirty="0" smtClean="0"/>
              <a:t>International Students – 820,000</a:t>
            </a:r>
          </a:p>
          <a:p>
            <a:r>
              <a:rPr lang="en-US" dirty="0" smtClean="0"/>
              <a:t>Mission Creep</a:t>
            </a:r>
          </a:p>
          <a:p>
            <a:r>
              <a:rPr lang="en-US" dirty="0" smtClean="0"/>
              <a:t>Leadership; steward vs. change agent</a:t>
            </a:r>
          </a:p>
          <a:p>
            <a:r>
              <a:rPr lang="en-US" dirty="0" smtClean="0"/>
              <a:t>Shared Governance; molasses movement</a:t>
            </a:r>
          </a:p>
          <a:p>
            <a:r>
              <a:rPr lang="en-US" dirty="0" smtClean="0"/>
              <a:t>High marginal cost</a:t>
            </a:r>
          </a:p>
          <a:p>
            <a:r>
              <a:rPr lang="en-US" b="1" dirty="0" smtClean="0"/>
              <a:t>Ivory Tower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215959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852322"/>
            <a:ext cx="8205194" cy="47485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Average Tuition, Fees, Room &amp; Board (4-Yr </a:t>
            </a:r>
            <a:r>
              <a:rPr lang="en-US" b="1" dirty="0" err="1" smtClean="0"/>
              <a:t>Inst’ns</a:t>
            </a:r>
            <a:r>
              <a:rPr lang="en-US" b="1" dirty="0" smtClean="0"/>
              <a:t>):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					</a:t>
            </a:r>
            <a:r>
              <a:rPr lang="en-US" sz="3200" u="sng" dirty="0" smtClean="0"/>
              <a:t>FY82	</a:t>
            </a:r>
            <a:r>
              <a:rPr lang="en-US" sz="3200" dirty="0" smtClean="0"/>
              <a:t>		</a:t>
            </a:r>
            <a:r>
              <a:rPr lang="en-US" sz="3200" u="sng" dirty="0" smtClean="0"/>
              <a:t>FY12	</a:t>
            </a:r>
            <a:r>
              <a:rPr lang="en-US" sz="3200" dirty="0" smtClean="0"/>
              <a:t>	</a:t>
            </a:r>
            <a:r>
              <a:rPr lang="en-US" sz="3200" u="sng" dirty="0" smtClean="0"/>
              <a:t>% Increase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Public				$6,942		$16,789		142%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Private				$15,306		$33,716		120%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3200" dirty="0" smtClean="0"/>
              <a:t>Current Discount Rate = 42.4%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NCES, Dept. of Ed.  **</a:t>
            </a:r>
            <a:r>
              <a:rPr lang="en-US" sz="1800" b="1" dirty="0" smtClean="0"/>
              <a:t>2011-12 Constant Dollars**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1662356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754342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3200" i="1" dirty="0" smtClean="0"/>
              <a:t>Is </a:t>
            </a:r>
            <a:r>
              <a:rPr lang="en-US" sz="3200" i="1" dirty="0"/>
              <a:t>Higher Education Learning Anything?</a:t>
            </a:r>
            <a:br>
              <a:rPr lang="en-US" sz="3200" i="1" dirty="0"/>
            </a:br>
            <a:r>
              <a:rPr lang="en-US" sz="2800" dirty="0"/>
              <a:t>AIRA – June 5, </a:t>
            </a:r>
            <a:r>
              <a:rPr lang="en-US" sz="2800" dirty="0" smtClean="0"/>
              <a:t>2014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Average Net Cost of Attendance</a:t>
            </a:r>
            <a:br>
              <a:rPr lang="en-US" sz="2800" b="1" dirty="0" smtClean="0"/>
            </a:br>
            <a:r>
              <a:rPr lang="en-US" sz="2800" b="1" dirty="0" smtClean="0"/>
              <a:t>2012-2013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083731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6917" r="-9781" b="1"/>
          <a:stretch/>
        </p:blipFill>
        <p:spPr bwMode="auto">
          <a:xfrm>
            <a:off x="123478" y="1358370"/>
            <a:ext cx="9701857" cy="5242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46883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838750"/>
          </a:xfrm>
        </p:spPr>
        <p:txBody>
          <a:bodyPr>
            <a:normAutofit fontScale="90000"/>
          </a:bodyPr>
          <a:lstStyle/>
          <a:p>
            <a:r>
              <a:rPr lang="en-US" sz="2400" i="1" dirty="0"/>
              <a:t>Is Higher Education Learning Anything?</a:t>
            </a:r>
            <a:br>
              <a:rPr lang="en-US" sz="2400" i="1" dirty="0"/>
            </a:br>
            <a:r>
              <a:rPr lang="en-US" sz="2000" dirty="0"/>
              <a:t>AIRA – June 5, </a:t>
            </a:r>
            <a:r>
              <a:rPr lang="en-US" sz="2000" dirty="0" smtClean="0"/>
              <a:t>2014</a:t>
            </a:r>
            <a:br>
              <a:rPr lang="en-US" sz="2000" dirty="0" smtClean="0"/>
            </a:br>
            <a:r>
              <a:rPr lang="en-US" sz="2400" b="1" dirty="0" smtClean="0"/>
              <a:t>Average Net Price and Assistance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u="sng" dirty="0" smtClean="0"/>
              <a:t>Private Non-Profit</a:t>
            </a:r>
            <a:r>
              <a:rPr lang="en-US" sz="2400" b="1" dirty="0" smtClean="0"/>
              <a:t> 4-Year Institutions</a:t>
            </a:r>
            <a:br>
              <a:rPr lang="en-US" sz="2400" b="1" dirty="0" smtClean="0"/>
            </a:br>
            <a:r>
              <a:rPr lang="en-US" sz="2400" b="1" dirty="0" smtClean="0"/>
              <a:t>2011-2012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19" b="-3909"/>
          <a:stretch/>
        </p:blipFill>
        <p:spPr bwMode="auto">
          <a:xfrm>
            <a:off x="481606" y="1790700"/>
            <a:ext cx="8205787" cy="481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22427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902250"/>
          </a:xfrm>
        </p:spPr>
        <p:txBody>
          <a:bodyPr>
            <a:normAutofit/>
          </a:bodyPr>
          <a:lstStyle/>
          <a:p>
            <a:r>
              <a:rPr lang="en-US" sz="2400" i="1" dirty="0"/>
              <a:t>Is Higher Education Learning Anything?</a:t>
            </a:r>
            <a:br>
              <a:rPr lang="en-US" sz="2400" i="1" dirty="0"/>
            </a:br>
            <a:r>
              <a:rPr lang="en-US" sz="2000" dirty="0"/>
              <a:t>AIRA – June 5, </a:t>
            </a:r>
            <a:r>
              <a:rPr lang="en-US" sz="2000" dirty="0" smtClean="0"/>
              <a:t>2014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400" b="1" dirty="0" smtClean="0"/>
              <a:t>Average Net Price and Assistance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u="sng" dirty="0" smtClean="0"/>
              <a:t>Public</a:t>
            </a:r>
            <a:r>
              <a:rPr lang="en-US" sz="2400" b="1" dirty="0" smtClean="0"/>
              <a:t> 4-Year Institutions</a:t>
            </a:r>
            <a:br>
              <a:rPr lang="en-US" sz="2400" b="1" dirty="0" smtClean="0"/>
            </a:br>
            <a:r>
              <a:rPr lang="en-US" sz="2400" b="1" dirty="0" smtClean="0"/>
              <a:t>2011-2012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24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1660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49"/>
            <a:ext cx="6522645" cy="2548195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Is Higher Education Learning Anything</a:t>
            </a:r>
            <a:br>
              <a:rPr lang="en-US" sz="2700" dirty="0" smtClean="0"/>
            </a:br>
            <a:r>
              <a:rPr lang="en-US" sz="2700" dirty="0" smtClean="0"/>
              <a:t>AIRA – June 5, 2014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3100" b="1" dirty="0" smtClean="0"/>
              <a:t>Average Net Price and Assistance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b="1" dirty="0" smtClean="0"/>
              <a:t>Private </a:t>
            </a:r>
            <a:r>
              <a:rPr lang="en-US" sz="3100" b="1" u="sng" dirty="0" smtClean="0"/>
              <a:t>For-Profit </a:t>
            </a:r>
            <a:r>
              <a:rPr lang="en-US" sz="3100" b="1" dirty="0" smtClean="0"/>
              <a:t>4-Year Institutions</a:t>
            </a:r>
            <a:br>
              <a:rPr lang="en-US" sz="3100" b="1" dirty="0" smtClean="0"/>
            </a:br>
            <a:r>
              <a:rPr lang="en-US" sz="3100" b="1" dirty="0" smtClean="0"/>
              <a:t>2011-12</a:t>
            </a:r>
            <a:r>
              <a:rPr lang="en-US" sz="3100" b="1" dirty="0"/>
              <a:t/>
            </a:r>
            <a:br>
              <a:rPr lang="en-US" sz="3100" b="1" dirty="0"/>
            </a:br>
            <a:endParaRPr lang="en-US" sz="31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r="-891"/>
          <a:stretch/>
        </p:blipFill>
        <p:spPr bwMode="auto">
          <a:xfrm>
            <a:off x="481606" y="2557968"/>
            <a:ext cx="8205787" cy="4025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4662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21467"/>
            <a:ext cx="6522645" cy="2018959"/>
          </a:xfrm>
        </p:spPr>
        <p:txBody>
          <a:bodyPr>
            <a:normAutofit fontScale="90000"/>
          </a:bodyPr>
          <a:lstStyle/>
          <a:p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3200" i="1" dirty="0" smtClean="0"/>
              <a:t>Is </a:t>
            </a:r>
            <a:r>
              <a:rPr lang="en-US" sz="3200" i="1" dirty="0"/>
              <a:t>Higher Education Learning Anything?</a:t>
            </a:r>
            <a:br>
              <a:rPr lang="en-US" sz="3200" i="1" dirty="0"/>
            </a:br>
            <a:r>
              <a:rPr lang="en-US" sz="2800" dirty="0"/>
              <a:t>AIRA – June 5, </a:t>
            </a:r>
            <a:r>
              <a:rPr lang="en-US" sz="2800" dirty="0" smtClean="0"/>
              <a:t>2014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Percentage of Total Revenue</a:t>
            </a:r>
            <a:br>
              <a:rPr lang="en-US" sz="2800" b="1" dirty="0" smtClean="0"/>
            </a:br>
            <a:r>
              <a:rPr lang="en-US" sz="2800" b="1" dirty="0" smtClean="0"/>
              <a:t>2012-2013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56" b="-2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80524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1"/>
          <a:stretch/>
        </p:blipFill>
        <p:spPr bwMode="auto">
          <a:xfrm>
            <a:off x="481013" y="1600202"/>
            <a:ext cx="8205787" cy="5000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76641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Instructional Expense per FTE Student</a:t>
            </a:r>
            <a:br>
              <a:rPr lang="en-US" sz="2400" b="1" dirty="0" smtClean="0"/>
            </a:br>
            <a:r>
              <a:rPr lang="en-US" sz="2400" b="1" dirty="0" smtClean="0"/>
              <a:t>2006-07 and 2011-12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1"/>
          <a:stretch/>
        </p:blipFill>
        <p:spPr bwMode="auto">
          <a:xfrm>
            <a:off x="481013" y="2787650"/>
            <a:ext cx="8205787" cy="381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65433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4000" b="1" dirty="0" smtClean="0"/>
              <a:t>RECENT HEADLINES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/>
              <a:t>Bryan College, Facing Enrollment Drop, Cuts </a:t>
            </a:r>
            <a:r>
              <a:rPr lang="en-US" b="1" dirty="0" smtClean="0"/>
              <a:t>Positions</a:t>
            </a:r>
            <a:endParaRPr lang="en-US" dirty="0"/>
          </a:p>
          <a:p>
            <a:pPr lvl="0"/>
            <a:r>
              <a:rPr lang="en-US" b="1" dirty="0"/>
              <a:t>Moody's Downgrades Laureate's Credit </a:t>
            </a:r>
            <a:r>
              <a:rPr lang="en-US" b="1" dirty="0" smtClean="0"/>
              <a:t>Outlook</a:t>
            </a:r>
          </a:p>
          <a:p>
            <a:pPr lvl="0"/>
            <a:r>
              <a:rPr lang="en-US" b="1" dirty="0" smtClean="0"/>
              <a:t>Business </a:t>
            </a:r>
            <a:r>
              <a:rPr lang="en-US" b="1" dirty="0"/>
              <a:t>School, </a:t>
            </a:r>
            <a:r>
              <a:rPr lang="en-US" b="1" dirty="0" smtClean="0"/>
              <a:t>Disrupted</a:t>
            </a:r>
          </a:p>
          <a:p>
            <a:pPr lvl="0"/>
            <a:r>
              <a:rPr lang="en-US" b="1" dirty="0"/>
              <a:t>College Credentials by Condé </a:t>
            </a:r>
            <a:r>
              <a:rPr lang="en-US" b="1" dirty="0" smtClean="0"/>
              <a:t>Nast</a:t>
            </a:r>
            <a:endParaRPr lang="en-US" dirty="0"/>
          </a:p>
          <a:p>
            <a:pPr lvl="0"/>
            <a:r>
              <a:rPr lang="en-US" b="1" dirty="0"/>
              <a:t>13 Reasons Colleges Are in This </a:t>
            </a:r>
            <a:r>
              <a:rPr lang="en-US" b="1" dirty="0" smtClean="0"/>
              <a:t>Mess*</a:t>
            </a:r>
            <a:endParaRPr lang="en-US" dirty="0"/>
          </a:p>
          <a:p>
            <a:pPr lvl="0"/>
            <a:r>
              <a:rPr lang="en-US" b="1" dirty="0"/>
              <a:t>Moody’s Warns of ‘Sharp Deterioration’ in College Finances</a:t>
            </a:r>
            <a:endParaRPr lang="en-US" dirty="0"/>
          </a:p>
          <a:p>
            <a:pPr lvl="0"/>
            <a:r>
              <a:rPr lang="en-US" b="1" dirty="0"/>
              <a:t>More than 100 Colleges Fail Education Department’s Test of Financial Strength</a:t>
            </a:r>
            <a:endParaRPr lang="en-US" dirty="0"/>
          </a:p>
          <a:p>
            <a:r>
              <a:rPr lang="en-US" b="1" dirty="0" smtClean="0"/>
              <a:t>Time to Close the College?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446463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4" r="-1"/>
          <a:stretch/>
        </p:blipFill>
        <p:spPr bwMode="auto">
          <a:xfrm>
            <a:off x="128218" y="1514812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13411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5" r="-11055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6281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b="1" dirty="0" smtClean="0"/>
              <a:t>RISE OF FOR-PROFIT INSTITUTIONS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2000-2012 – CAGR OF 16% (-7% in 2011-12)</a:t>
            </a:r>
          </a:p>
          <a:p>
            <a:r>
              <a:rPr lang="en-US" dirty="0" smtClean="0"/>
              <a:t>11% of H.E. market in 2011-12; 65% mkt. over age 25</a:t>
            </a:r>
          </a:p>
          <a:p>
            <a:r>
              <a:rPr lang="en-US" dirty="0" smtClean="0"/>
              <a:t>$29.6 B revenue in 2010</a:t>
            </a:r>
          </a:p>
          <a:p>
            <a:r>
              <a:rPr lang="en-US" dirty="0" smtClean="0"/>
              <a:t>80% of revenue from federal aid programs; 47% of defaults</a:t>
            </a:r>
          </a:p>
          <a:p>
            <a:r>
              <a:rPr lang="en-US" dirty="0" smtClean="0"/>
              <a:t>88 merger transactions ($12.5 B) since 1999</a:t>
            </a:r>
          </a:p>
          <a:p>
            <a:r>
              <a:rPr lang="en-US" dirty="0" smtClean="0"/>
              <a:t>Largest 14 average market cap of $776.5 MM; Apollo, </a:t>
            </a:r>
            <a:r>
              <a:rPr lang="en-US" dirty="0" err="1" smtClean="0"/>
              <a:t>DeVry</a:t>
            </a:r>
            <a:r>
              <a:rPr lang="en-US" dirty="0" smtClean="0"/>
              <a:t>, Grand Canyon approaching $2 B 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6129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445050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/>
              <a:t/>
            </a:r>
            <a:br>
              <a:rPr lang="en-US" sz="2400" i="1" dirty="0"/>
            </a:br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700" b="1" dirty="0" smtClean="0"/>
              <a:t>Type of Assistance by Type of Institution</a:t>
            </a:r>
            <a:br>
              <a:rPr lang="en-US" sz="2700" b="1" dirty="0" smtClean="0"/>
            </a:br>
            <a:r>
              <a:rPr lang="en-US" sz="2700" b="1" dirty="0" smtClean="0"/>
              <a:t>2011-2012</a:t>
            </a:r>
            <a:br>
              <a:rPr lang="en-US" sz="2700" b="1" dirty="0" smtClean="0"/>
            </a:b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 bwMode="auto">
          <a:xfrm>
            <a:off x="481013" y="1943101"/>
            <a:ext cx="8205787" cy="455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71768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b="1" dirty="0" smtClean="0"/>
              <a:t>DISRUPTIVE FORCES OUTSIDE THE ACADEMY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/>
          </a:bodyPr>
          <a:lstStyle/>
          <a:p>
            <a:r>
              <a:rPr lang="en-US" dirty="0" smtClean="0"/>
              <a:t>Demographics-Traditional students </a:t>
            </a:r>
          </a:p>
          <a:p>
            <a:r>
              <a:rPr lang="en-US" dirty="0" smtClean="0"/>
              <a:t>Competition-For Profits/Int’l/Non-Profit/Recruiting</a:t>
            </a:r>
          </a:p>
          <a:p>
            <a:r>
              <a:rPr lang="en-US" dirty="0" smtClean="0"/>
              <a:t>Cultural Shifts-Attn. Span/Redefine Education</a:t>
            </a:r>
          </a:p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Online</a:t>
            </a:r>
          </a:p>
          <a:p>
            <a:pPr lvl="1"/>
            <a:r>
              <a:rPr lang="en-US" dirty="0"/>
              <a:t>Classroom uses</a:t>
            </a:r>
          </a:p>
          <a:p>
            <a:pPr lvl="1"/>
            <a:r>
              <a:rPr lang="en-US" dirty="0"/>
              <a:t>MOOCs:  </a:t>
            </a:r>
            <a:r>
              <a:rPr lang="en-US" dirty="0" err="1"/>
              <a:t>edX</a:t>
            </a:r>
            <a:r>
              <a:rPr lang="en-US" dirty="0"/>
              <a:t> – Harvard/MIT; </a:t>
            </a:r>
            <a:r>
              <a:rPr lang="en-US" dirty="0" err="1"/>
              <a:t>Coursera</a:t>
            </a:r>
            <a:r>
              <a:rPr lang="en-US" dirty="0"/>
              <a:t> – Stanford/Penn/Michigan/Berkeley/Princeton; </a:t>
            </a:r>
            <a:r>
              <a:rPr lang="en-US" dirty="0" err="1"/>
              <a:t>Udacity</a:t>
            </a:r>
            <a:r>
              <a:rPr lang="en-US" dirty="0"/>
              <a:t>; West. Governors</a:t>
            </a:r>
          </a:p>
          <a:p>
            <a:pPr lvl="1"/>
            <a:r>
              <a:rPr lang="en-US" dirty="0"/>
              <a:t>Credentialing </a:t>
            </a:r>
          </a:p>
          <a:p>
            <a:r>
              <a:rPr lang="en-US" dirty="0" smtClean="0"/>
              <a:t>Skewing of Common Sense Economics – Bubble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6305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3100" b="1" dirty="0"/>
              <a:t>Skewing of Common Sense Economics </a:t>
            </a:r>
            <a:br>
              <a:rPr lang="en-US" sz="3100" b="1" dirty="0"/>
            </a:br>
            <a:endParaRPr lang="en-US" sz="31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Government Changed Funding Paradigm</a:t>
            </a:r>
          </a:p>
          <a:p>
            <a:r>
              <a:rPr lang="en-US" dirty="0" smtClean="0"/>
              <a:t>H.E. = 3.1% of economy; 2.1% funded by taxes</a:t>
            </a:r>
          </a:p>
          <a:p>
            <a:r>
              <a:rPr lang="en-US" dirty="0"/>
              <a:t>2005 </a:t>
            </a:r>
            <a:r>
              <a:rPr lang="en-US" dirty="0" smtClean="0"/>
              <a:t>Bankruptcy </a:t>
            </a:r>
            <a:r>
              <a:rPr lang="en-US" dirty="0"/>
              <a:t>Abuse Prevention and Consumer Protection Act </a:t>
            </a:r>
            <a:endParaRPr lang="en-US" dirty="0" smtClean="0"/>
          </a:p>
          <a:p>
            <a:r>
              <a:rPr lang="en-US" dirty="0"/>
              <a:t>Student Debt Bomb:</a:t>
            </a:r>
          </a:p>
          <a:p>
            <a:pPr lvl="1"/>
            <a:r>
              <a:rPr lang="en-US" dirty="0"/>
              <a:t>$23,000/student; many over $100,000</a:t>
            </a:r>
          </a:p>
          <a:p>
            <a:pPr lvl="1"/>
            <a:r>
              <a:rPr lang="en-US" dirty="0"/>
              <a:t>$1 Trillion; 2</a:t>
            </a:r>
            <a:r>
              <a:rPr lang="en-US" baseline="30000" dirty="0"/>
              <a:t>nd</a:t>
            </a:r>
            <a:r>
              <a:rPr lang="en-US" dirty="0"/>
              <a:t> largest private credit in US</a:t>
            </a:r>
          </a:p>
          <a:p>
            <a:r>
              <a:rPr lang="en-US" dirty="0" smtClean="0"/>
              <a:t>Compare H.E. Bubble to Housing Bubble </a:t>
            </a:r>
          </a:p>
        </p:txBody>
      </p:sp>
    </p:spTree>
    <p:extLst>
      <p:ext uri="{BB962C8B-B14F-4D97-AF65-F5344CB8AC3E}">
        <p14:creationId xmlns:p14="http://schemas.microsoft.com/office/powerpoint/2010/main" val="261883842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STUDENT LOANS HELD BY FEDERAL GOVERNMENT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0" r="-11470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58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Total Student Loan Debt</a:t>
            </a:r>
            <a:br>
              <a:rPr lang="en-US" sz="2400" b="1" dirty="0" smtClean="0"/>
            </a:br>
            <a:r>
              <a:rPr lang="en-US" sz="2400" b="1" dirty="0" smtClean="0"/>
              <a:t>2003-2012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b="-366"/>
          <a:stretch/>
        </p:blipFill>
        <p:spPr bwMode="auto">
          <a:xfrm>
            <a:off x="481013" y="2787650"/>
            <a:ext cx="8205787" cy="381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51049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74" r="-17274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28154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47045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b="1" dirty="0" smtClean="0"/>
              <a:t>OTHER DISRUPTIVE EXTERNAL FORCES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Declining State Government Support</a:t>
            </a:r>
          </a:p>
          <a:p>
            <a:r>
              <a:rPr lang="en-US" dirty="0" smtClean="0"/>
              <a:t>Politically Correct Assertion that H.E. is for All</a:t>
            </a:r>
          </a:p>
          <a:p>
            <a:r>
              <a:rPr lang="en-US" dirty="0" smtClean="0"/>
              <a:t>Stratification of Higher Ed – Haves and Have-Nots</a:t>
            </a:r>
          </a:p>
          <a:p>
            <a:r>
              <a:rPr lang="en-US" dirty="0" smtClean="0"/>
              <a:t>Accreditation Based on Learning and Competency Assessment</a:t>
            </a:r>
          </a:p>
          <a:p>
            <a:r>
              <a:rPr lang="en-US" dirty="0" smtClean="0"/>
              <a:t>Occupational Training Emphasis</a:t>
            </a:r>
          </a:p>
          <a:p>
            <a:r>
              <a:rPr lang="en-US" dirty="0" smtClean="0"/>
              <a:t>Declining Investment Returns</a:t>
            </a:r>
          </a:p>
          <a:p>
            <a:r>
              <a:rPr lang="en-US" dirty="0" smtClean="0"/>
              <a:t>Increasing Government Regulations</a:t>
            </a:r>
          </a:p>
          <a:p>
            <a:r>
              <a:rPr lang="en-US" dirty="0" smtClean="0"/>
              <a:t>Commercialized vs. Fundamental Research</a:t>
            </a:r>
          </a:p>
          <a:p>
            <a:r>
              <a:rPr lang="en-US" dirty="0" smtClean="0"/>
              <a:t>Market Demand for Flexibility/Unbundling</a:t>
            </a:r>
          </a:p>
          <a:p>
            <a:r>
              <a:rPr lang="en-US" dirty="0" smtClean="0"/>
              <a:t>Rating Agency Downgrades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0760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/>
              <a:t>Is Higher Education Learning Anything?</a:t>
            </a:r>
            <a:br>
              <a:rPr lang="en-US" sz="2400" i="1" dirty="0"/>
            </a:br>
            <a:r>
              <a:rPr lang="en-US" sz="2000" dirty="0"/>
              <a:t>AIRA – June 5, 2014</a:t>
            </a:r>
            <a:br>
              <a:rPr lang="en-US" sz="2000" dirty="0"/>
            </a:br>
            <a:r>
              <a:rPr lang="en-US" sz="4000" b="1" dirty="0"/>
              <a:t>RECENT </a:t>
            </a:r>
            <a:r>
              <a:rPr lang="en-US" sz="4000" b="1" dirty="0" smtClean="0"/>
              <a:t>HEADLINES cont’d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6" y="1600201"/>
            <a:ext cx="8205194" cy="5000652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/>
              <a:t>The Ivory Tower:  Crumbli</a:t>
            </a:r>
            <a:r>
              <a:rPr lang="en-US" b="1" dirty="0">
                <a:solidFill>
                  <a:srgbClr val="000000"/>
                </a:solidFill>
              </a:rPr>
              <a:t>ng from Within?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Bursting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Higher Ed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Bubble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Led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For-Profit Colleges, Student Loan Defaults At Highest Level In A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Decade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Higher Education Be the Next Bubble to Burst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lvl="0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/>
              <a:t>Is a College Diploma Worth the Soaring Student Debt</a:t>
            </a:r>
            <a:r>
              <a:rPr lang="en-US" b="1" dirty="0" smtClean="0"/>
              <a:t>?</a:t>
            </a:r>
            <a:endParaRPr lang="en-US" dirty="0"/>
          </a:p>
          <a:p>
            <a:pPr lvl="0"/>
            <a:r>
              <a:rPr lang="en-US" b="1" dirty="0" smtClean="0"/>
              <a:t>46 </a:t>
            </a:r>
            <a:r>
              <a:rPr lang="en-US" b="1" dirty="0"/>
              <a:t>Percent Of Federal Loans Paid To For-Profit Institutions Will Go Into </a:t>
            </a:r>
            <a:r>
              <a:rPr lang="en-US" b="1" dirty="0" smtClean="0"/>
              <a:t>Default</a:t>
            </a:r>
            <a:endParaRPr lang="en-US" dirty="0"/>
          </a:p>
          <a:p>
            <a:r>
              <a:rPr lang="en-US" dirty="0"/>
              <a:t> </a:t>
            </a:r>
            <a:r>
              <a:rPr lang="en-US" b="1" dirty="0" smtClean="0"/>
              <a:t>Private </a:t>
            </a:r>
            <a:r>
              <a:rPr lang="en-US" b="1" dirty="0"/>
              <a:t>Student Loan Bankruptcy Bill... The 4th Attempt</a:t>
            </a:r>
            <a:r>
              <a:rPr lang="en-US" dirty="0"/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2433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546650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800" b="1" dirty="0" smtClean="0"/>
              <a:t>Positive Forces Impacting Higher Education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Tradition</a:t>
            </a:r>
          </a:p>
          <a:p>
            <a:r>
              <a:rPr lang="en-US" dirty="0" smtClean="0"/>
              <a:t>Inertia</a:t>
            </a:r>
          </a:p>
          <a:p>
            <a:r>
              <a:rPr lang="en-US" dirty="0" smtClean="0"/>
              <a:t>Upward Mobility – still true</a:t>
            </a:r>
          </a:p>
          <a:p>
            <a:r>
              <a:rPr lang="en-US" dirty="0" smtClean="0"/>
              <a:t>International Students Increasing – short-term</a:t>
            </a:r>
          </a:p>
          <a:p>
            <a:r>
              <a:rPr lang="en-US" dirty="0" smtClean="0"/>
              <a:t>Brand loyalty of alumni/benefactors</a:t>
            </a:r>
          </a:p>
          <a:p>
            <a:r>
              <a:rPr lang="en-US" dirty="0" smtClean="0"/>
              <a:t>Devotion of Faculty and Staff</a:t>
            </a:r>
          </a:p>
          <a:p>
            <a:r>
              <a:rPr lang="en-US" dirty="0" smtClean="0"/>
              <a:t>Wakening need for values/character/critical thinking</a:t>
            </a:r>
          </a:p>
          <a:p>
            <a:r>
              <a:rPr lang="en-US" dirty="0" smtClean="0"/>
              <a:t>Continuing Shift to Knowledge Society</a:t>
            </a:r>
          </a:p>
          <a:p>
            <a:r>
              <a:rPr lang="en-US" dirty="0" smtClean="0"/>
              <a:t>Positive Adaptation of Technology</a:t>
            </a:r>
          </a:p>
          <a:p>
            <a:r>
              <a:rPr lang="en-US" dirty="0" smtClean="0"/>
              <a:t>Leadership’s ‘Great Awakening’</a:t>
            </a:r>
          </a:p>
          <a:p>
            <a:r>
              <a:rPr lang="en-US" dirty="0" smtClean="0"/>
              <a:t>Education Pays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4462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/>
          <a:stretch/>
        </p:blipFill>
        <p:spPr bwMode="auto">
          <a:xfrm>
            <a:off x="481013" y="1600202"/>
            <a:ext cx="8205787" cy="5000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22866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62285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Employment by Age and Education Attainment</a:t>
            </a:r>
            <a:br>
              <a:rPr lang="en-US" sz="2400" b="1" dirty="0" smtClean="0"/>
            </a:br>
            <a:r>
              <a:rPr lang="en-US" sz="2400" b="1" dirty="0" smtClean="0"/>
              <a:t>2012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9" r="-8539"/>
          <a:stretch/>
        </p:blipFill>
        <p:spPr bwMode="auto">
          <a:xfrm>
            <a:off x="481013" y="1879600"/>
            <a:ext cx="8205787" cy="480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595170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53395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Content Placeholder 5" descr="iStock_000005034683XSmall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8"/>
          <a:stretch/>
        </p:blipFill>
        <p:spPr>
          <a:xfrm>
            <a:off x="481013" y="1968501"/>
            <a:ext cx="8205787" cy="444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2053579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5" y="1860202"/>
            <a:ext cx="8205194" cy="459139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Four Ways People Respond to Change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Struggle to cope with change (victim mentality)</a:t>
            </a:r>
          </a:p>
          <a:p>
            <a:endParaRPr lang="en-US" sz="110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Merely comply with change (adjustment mindset)</a:t>
            </a:r>
          </a:p>
          <a:p>
            <a:endParaRPr lang="en-US" sz="110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Capitalize on change (opportunity mindset)</a:t>
            </a:r>
          </a:p>
          <a:p>
            <a:endParaRPr lang="en-US" sz="110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Purposefully create change (possibilities mindset)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24407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Picture 2" descr="C:\Users\kerri.cunningham\AppData\Local\Microsoft\Windows\Temporary Internet Files\Content.Outlook\769MLWQM\guidelines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alphaModFix/>
          </a:blip>
          <a:srcRect l="-1752"/>
          <a:stretch/>
        </p:blipFill>
        <p:spPr bwMode="auto">
          <a:xfrm>
            <a:off x="481013" y="1600200"/>
            <a:ext cx="8205787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214361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Recognize that </a:t>
            </a:r>
            <a:r>
              <a:rPr lang="en-US" sz="2800" dirty="0" smtClean="0"/>
              <a:t>resisting the external forces is useless</a:t>
            </a:r>
            <a:endParaRPr lang="en-US" sz="2800" dirty="0"/>
          </a:p>
          <a:p>
            <a:pPr lvl="1"/>
            <a:r>
              <a:rPr lang="en-US" sz="2800" dirty="0"/>
              <a:t>Identify which forces are benign, positive, negative, </a:t>
            </a:r>
            <a:r>
              <a:rPr lang="en-US" sz="2800" dirty="0" smtClean="0"/>
              <a:t>or both</a:t>
            </a:r>
            <a:endParaRPr lang="en-US" sz="2800" dirty="0"/>
          </a:p>
          <a:p>
            <a:pPr lvl="1"/>
            <a:r>
              <a:rPr lang="en-US" sz="2800" dirty="0" smtClean="0"/>
              <a:t>Strengthen the Balance </a:t>
            </a:r>
            <a:r>
              <a:rPr lang="en-US" sz="2800" dirty="0"/>
              <a:t>S</a:t>
            </a:r>
            <a:r>
              <a:rPr lang="en-US" sz="2800" dirty="0" smtClean="0"/>
              <a:t>heet</a:t>
            </a:r>
            <a:endParaRPr lang="en-US" sz="2800" dirty="0"/>
          </a:p>
          <a:p>
            <a:pPr lvl="1"/>
            <a:r>
              <a:rPr lang="en-US" sz="2800" dirty="0"/>
              <a:t>Business M</a:t>
            </a:r>
            <a:r>
              <a:rPr lang="en-US" sz="2800" dirty="0" smtClean="0"/>
              <a:t>odel </a:t>
            </a:r>
            <a:r>
              <a:rPr lang="en-US" sz="2800" dirty="0"/>
              <a:t>M</a:t>
            </a:r>
            <a:r>
              <a:rPr lang="en-US" sz="2800" dirty="0" smtClean="0"/>
              <a:t>ust Change</a:t>
            </a:r>
            <a:endParaRPr lang="en-US" sz="2800" dirty="0"/>
          </a:p>
          <a:p>
            <a:pPr lvl="1"/>
            <a:r>
              <a:rPr lang="en-US" sz="2800" dirty="0" smtClean="0"/>
              <a:t>Unbundling </a:t>
            </a:r>
            <a:endParaRPr lang="en-US" sz="2800" dirty="0"/>
          </a:p>
          <a:p>
            <a:pPr lvl="1"/>
            <a:r>
              <a:rPr lang="en-US" sz="2800" dirty="0" smtClean="0"/>
              <a:t>Mergers  </a:t>
            </a:r>
            <a:endParaRPr lang="en-US" sz="2800" dirty="0"/>
          </a:p>
          <a:p>
            <a:pPr lvl="1"/>
            <a:r>
              <a:rPr lang="en-US" sz="2800" dirty="0"/>
              <a:t>Tenure M</a:t>
            </a:r>
            <a:r>
              <a:rPr lang="en-US" sz="2800" dirty="0" smtClean="0"/>
              <a:t>ust </a:t>
            </a:r>
            <a:r>
              <a:rPr lang="en-US" sz="2800" dirty="0"/>
              <a:t>E</a:t>
            </a:r>
            <a:r>
              <a:rPr lang="en-US" sz="2800" dirty="0" smtClean="0"/>
              <a:t>volve </a:t>
            </a:r>
            <a:r>
              <a:rPr lang="en-US" sz="2800" dirty="0"/>
              <a:t>to </a:t>
            </a:r>
            <a:r>
              <a:rPr lang="en-US" sz="2800" dirty="0" smtClean="0"/>
              <a:t>Allow Flexibility</a:t>
            </a:r>
            <a:endParaRPr lang="en-US" sz="2800" dirty="0"/>
          </a:p>
          <a:p>
            <a:pPr lvl="1"/>
            <a:r>
              <a:rPr lang="en-US" sz="2800" dirty="0" smtClean="0"/>
              <a:t>Differentiate; Demonstrate Value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709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2371782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2787303"/>
            <a:ext cx="8205194" cy="3813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latin typeface="Times New Roman"/>
                <a:cs typeface="Times New Roman"/>
              </a:rPr>
              <a:t>Q &amp; A</a:t>
            </a:r>
            <a:endParaRPr lang="en-US" sz="9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102646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/>
          <a:lstStyle/>
          <a:p>
            <a:pPr algn="ctr">
              <a:buNone/>
            </a:pPr>
            <a:r>
              <a:rPr lang="en-US" sz="3600" b="1" u="sng" dirty="0"/>
              <a:t>SUMMATION OF ARTICLES</a:t>
            </a:r>
          </a:p>
          <a:p>
            <a:endParaRPr lang="en-US" sz="1800" b="1" u="sng" dirty="0"/>
          </a:p>
          <a:p>
            <a:pPr algn="ctr">
              <a:buNone/>
            </a:pPr>
            <a:r>
              <a:rPr lang="en-US" sz="3600" b="1" dirty="0" smtClean="0"/>
              <a:t>“</a:t>
            </a:r>
            <a:r>
              <a:rPr lang="en-US" sz="3600" b="1" dirty="0"/>
              <a:t>The environment in which </a:t>
            </a:r>
            <a:r>
              <a:rPr lang="en-US" sz="3600" b="1" dirty="0" smtClean="0"/>
              <a:t>higher</a:t>
            </a:r>
          </a:p>
          <a:p>
            <a:pPr algn="ctr">
              <a:buNone/>
            </a:pPr>
            <a:r>
              <a:rPr lang="en-US" sz="3600" b="1" dirty="0" smtClean="0"/>
              <a:t>education </a:t>
            </a:r>
            <a:r>
              <a:rPr lang="en-US" sz="3600" b="1" dirty="0"/>
              <a:t>operates today and the rules </a:t>
            </a:r>
            <a:r>
              <a:rPr lang="en-US" sz="3600" b="1" dirty="0" smtClean="0"/>
              <a:t>of</a:t>
            </a:r>
          </a:p>
          <a:p>
            <a:pPr algn="ctr">
              <a:buNone/>
            </a:pPr>
            <a:r>
              <a:rPr lang="en-US" sz="3600" b="1" dirty="0" smtClean="0"/>
              <a:t>engagement </a:t>
            </a:r>
            <a:r>
              <a:rPr lang="en-US" sz="3600" b="1" dirty="0"/>
              <a:t>are changing rapidly </a:t>
            </a:r>
            <a:r>
              <a:rPr lang="en-US" sz="3600" b="1" dirty="0" smtClean="0"/>
              <a:t>and</a:t>
            </a:r>
          </a:p>
          <a:p>
            <a:pPr algn="ctr">
              <a:buNone/>
            </a:pPr>
            <a:r>
              <a:rPr lang="en-US" sz="3600" b="1" dirty="0" smtClean="0"/>
              <a:t>drastically</a:t>
            </a:r>
            <a:r>
              <a:rPr lang="en-US" sz="3600" b="1" dirty="0"/>
              <a:t>, and those who fail to </a:t>
            </a:r>
            <a:r>
              <a:rPr lang="en-US" sz="3600" b="1" dirty="0" smtClean="0"/>
              <a:t>prepare</a:t>
            </a:r>
          </a:p>
          <a:p>
            <a:pPr algn="ctr">
              <a:buNone/>
            </a:pPr>
            <a:r>
              <a:rPr lang="en-US" sz="3600" b="1" dirty="0" smtClean="0"/>
              <a:t>and </a:t>
            </a:r>
            <a:r>
              <a:rPr lang="en-US" sz="3600" b="1" dirty="0"/>
              <a:t>adapt are doomed to decline </a:t>
            </a:r>
            <a:r>
              <a:rPr lang="en-US" sz="3600" b="1" dirty="0" smtClean="0"/>
              <a:t>or</a:t>
            </a:r>
          </a:p>
          <a:p>
            <a:pPr algn="ctr">
              <a:buNone/>
            </a:pPr>
            <a:r>
              <a:rPr lang="en-US" sz="3600" b="1" dirty="0" smtClean="0"/>
              <a:t>failure</a:t>
            </a:r>
            <a:r>
              <a:rPr lang="en-US" sz="3600" b="1" dirty="0"/>
              <a:t>.”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099165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i="1" dirty="0" smtClean="0"/>
          </a:p>
          <a:p>
            <a:pPr marL="0" indent="0" algn="ctr">
              <a:buNone/>
            </a:pPr>
            <a:r>
              <a:rPr lang="en-US" sz="3600" b="1" i="1" dirty="0" smtClean="0"/>
              <a:t>The </a:t>
            </a:r>
            <a:r>
              <a:rPr lang="en-US" sz="3600" b="1" i="1" dirty="0"/>
              <a:t>higher </a:t>
            </a:r>
            <a:r>
              <a:rPr lang="en-US" sz="3600" b="1" i="1" dirty="0" err="1"/>
              <a:t>ed</a:t>
            </a:r>
            <a:r>
              <a:rPr lang="en-US" sz="3600" b="1" i="1" dirty="0"/>
              <a:t> revolution is coming. Just a few decades hence, half the colleges and universities in the United States will have disappeared, but schools like Harvard will have millions of students.</a:t>
            </a:r>
            <a:endParaRPr lang="en-US" sz="3600" b="1" dirty="0"/>
          </a:p>
          <a:p>
            <a:pPr marL="0" lvl="0" indent="0">
              <a:buNone/>
            </a:pPr>
            <a:endParaRPr lang="en-US" b="1" dirty="0" smtClean="0"/>
          </a:p>
          <a:p>
            <a:pPr marL="0" lvl="0" indent="0">
              <a:buNone/>
            </a:pPr>
            <a:r>
              <a:rPr lang="en-US" b="1" dirty="0" smtClean="0"/>
              <a:t>    -- Nathan Harden, “The </a:t>
            </a:r>
            <a:r>
              <a:rPr lang="en-US" b="1" dirty="0"/>
              <a:t>End of the University as We Know </a:t>
            </a:r>
            <a:r>
              <a:rPr lang="en-US" b="1" smtClean="0"/>
              <a:t>It” </a:t>
            </a:r>
            <a:r>
              <a:rPr lang="en-US" smtClean="0"/>
              <a:t>in </a:t>
            </a:r>
            <a:r>
              <a:rPr lang="en-US" dirty="0" smtClean="0"/>
              <a:t>The </a:t>
            </a:r>
            <a:r>
              <a:rPr lang="en-US" dirty="0"/>
              <a:t>American </a:t>
            </a:r>
            <a:r>
              <a:rPr lang="en-US" dirty="0" smtClean="0"/>
              <a:t>Interest  </a:t>
            </a:r>
            <a:r>
              <a:rPr lang="en-US" dirty="0"/>
              <a:t>12/11/12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5118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“In 15 </a:t>
            </a:r>
            <a:r>
              <a:rPr lang="en-US" sz="3600" b="1" dirty="0" smtClean="0"/>
              <a:t>years </a:t>
            </a:r>
            <a:r>
              <a:rPr lang="en-US" sz="3600" b="1" dirty="0"/>
              <a:t>f</a:t>
            </a:r>
            <a:r>
              <a:rPr lang="en-US" sz="3600" b="1" dirty="0" smtClean="0"/>
              <a:t>rom </a:t>
            </a:r>
            <a:r>
              <a:rPr lang="en-US" sz="3600" b="1" dirty="0"/>
              <a:t>n</a:t>
            </a:r>
            <a:r>
              <a:rPr lang="en-US" sz="3600" b="1" dirty="0" smtClean="0"/>
              <a:t>ow </a:t>
            </a:r>
            <a:r>
              <a:rPr lang="en-US" sz="3600" b="1" dirty="0"/>
              <a:t>h</a:t>
            </a:r>
            <a:r>
              <a:rPr lang="en-US" sz="3600" b="1" dirty="0" smtClean="0"/>
              <a:t>alf </a:t>
            </a:r>
            <a:r>
              <a:rPr lang="en-US" sz="3600" b="1" dirty="0"/>
              <a:t>of US u</a:t>
            </a:r>
            <a:r>
              <a:rPr lang="en-US" sz="3600" b="1" dirty="0" smtClean="0"/>
              <a:t>niversities </a:t>
            </a:r>
            <a:r>
              <a:rPr lang="en-US" sz="3600" b="1" dirty="0"/>
              <a:t>m</a:t>
            </a:r>
            <a:r>
              <a:rPr lang="en-US" sz="3600" b="1" dirty="0" smtClean="0"/>
              <a:t>ay be </a:t>
            </a:r>
            <a:r>
              <a:rPr lang="en-US" sz="3600" b="1" dirty="0"/>
              <a:t>in </a:t>
            </a:r>
            <a:r>
              <a:rPr lang="en-US" sz="3600" b="1" dirty="0" smtClean="0"/>
              <a:t>bankruptcy</a:t>
            </a:r>
            <a:r>
              <a:rPr lang="en-US" sz="3600" b="1" dirty="0"/>
              <a:t>. … in the end I’m excited to see that happen. So pray for Harvard Business School if you wouldn’t mind.”   </a:t>
            </a:r>
            <a:endParaRPr lang="en-US" sz="36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-- Clayton Christensen</a:t>
            </a:r>
            <a:r>
              <a:rPr lang="en-US" dirty="0"/>
              <a:t>, </a:t>
            </a:r>
            <a:r>
              <a:rPr lang="en-US" dirty="0" smtClean="0"/>
              <a:t>HBS, co-author of  </a:t>
            </a:r>
            <a:r>
              <a:rPr lang="en-US" i="1" dirty="0"/>
              <a:t>Disrupting Class: How Disruptive Innovation Will Change the Way the World </a:t>
            </a:r>
            <a:r>
              <a:rPr lang="en-US" i="1" dirty="0" smtClean="0"/>
              <a:t>Learns</a:t>
            </a:r>
            <a:r>
              <a:rPr lang="en-US" dirty="0"/>
              <a:t> McGraw-Hill, 2008. </a:t>
            </a:r>
          </a:p>
        </p:txBody>
      </p:sp>
    </p:spTree>
    <p:extLst>
      <p:ext uri="{BB962C8B-B14F-4D97-AF65-F5344CB8AC3E}">
        <p14:creationId xmlns:p14="http://schemas.microsoft.com/office/powerpoint/2010/main" val="143178219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pic>
        <p:nvPicPr>
          <p:cNvPr id="6" name="Picture 2" descr="C:\Users\kerri.cunningham\AppData\Local\Microsoft\Windows\Temporary Internet Files\Content.Outlook\769MLWQM\PANIC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/>
          <a:srcRect l="-6693" r="-6693"/>
          <a:stretch/>
        </p:blipFill>
        <p:spPr bwMode="auto">
          <a:xfrm>
            <a:off x="481013" y="1612900"/>
            <a:ext cx="8205787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91028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3600" b="1" u="sng" dirty="0" smtClean="0"/>
              <a:t>Recent </a:t>
            </a:r>
            <a:r>
              <a:rPr lang="en-US" sz="3600" b="1" u="sng" dirty="0"/>
              <a:t>History &amp; Current Status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/>
          <a:lstStyle/>
          <a:p>
            <a:r>
              <a:rPr lang="en-US" sz="3200" dirty="0" smtClean="0"/>
              <a:t>Higher Education Sector </a:t>
            </a:r>
          </a:p>
          <a:p>
            <a:r>
              <a:rPr lang="en-US" sz="3200" dirty="0" smtClean="0"/>
              <a:t>Perception of Perseverance – Bologna 1088</a:t>
            </a:r>
          </a:p>
          <a:p>
            <a:r>
              <a:rPr lang="en-US" sz="3200" dirty="0" smtClean="0"/>
              <a:t>Prevailing Model – Ivory Tower</a:t>
            </a:r>
          </a:p>
          <a:p>
            <a:r>
              <a:rPr lang="en-US" sz="3200" dirty="0" smtClean="0"/>
              <a:t>Tuition and Fees – </a:t>
            </a:r>
          </a:p>
          <a:p>
            <a:r>
              <a:rPr lang="en-US" sz="3200" dirty="0" smtClean="0"/>
              <a:t>Cost Pressures -	</a:t>
            </a:r>
          </a:p>
          <a:p>
            <a:r>
              <a:rPr lang="en-US" sz="3200" dirty="0" smtClean="0"/>
              <a:t>Social Stature – </a:t>
            </a:r>
            <a:r>
              <a:rPr lang="en-US" sz="3200" dirty="0"/>
              <a:t>P</a:t>
            </a:r>
            <a:r>
              <a:rPr lang="en-US" sz="3200" dirty="0" smtClean="0"/>
              <a:t>erceived Value</a:t>
            </a:r>
          </a:p>
          <a:p>
            <a:r>
              <a:rPr lang="en-US" sz="3200" dirty="0" smtClean="0"/>
              <a:t>Denial of Reality</a:t>
            </a:r>
          </a:p>
          <a:p>
            <a:r>
              <a:rPr lang="en-US" sz="3200" dirty="0" smtClean="0"/>
              <a:t>Rise of For-Profit Institutions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5192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154" y="256750"/>
            <a:ext cx="6522645" cy="1343451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/>
              <a:t>Is Higher Education Learning Anything?</a:t>
            </a:r>
            <a:br>
              <a:rPr lang="en-US" sz="2400" i="1" dirty="0" smtClean="0"/>
            </a:br>
            <a:r>
              <a:rPr lang="en-US" sz="2000" dirty="0" smtClean="0"/>
              <a:t>AIRA – June 5, 2014</a:t>
            </a:r>
            <a:br>
              <a:rPr lang="en-US" sz="2000" dirty="0" smtClean="0"/>
            </a:br>
            <a:r>
              <a:rPr lang="en-US" sz="3600" b="1" dirty="0" smtClean="0"/>
              <a:t>SIZE OF HIGHER EDUCATION SECTOR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481606" y="274639"/>
            <a:ext cx="1682549" cy="132556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06" y="1600201"/>
            <a:ext cx="8205194" cy="50006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Number </a:t>
            </a:r>
            <a:r>
              <a:rPr lang="en-US" dirty="0"/>
              <a:t>of Degree-Granting Institutions in US:   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					</a:t>
            </a:r>
            <a:r>
              <a:rPr lang="en-US" b="1" u="sng" dirty="0" smtClean="0"/>
              <a:t>1980</a:t>
            </a:r>
            <a:r>
              <a:rPr lang="en-US" b="1" dirty="0" smtClean="0"/>
              <a:t>		</a:t>
            </a:r>
            <a:r>
              <a:rPr lang="en-US" b="1" u="sng" dirty="0" smtClean="0"/>
              <a:t>2011</a:t>
            </a:r>
            <a:r>
              <a:rPr lang="en-US" b="1" dirty="0" smtClean="0"/>
              <a:t>		</a:t>
            </a:r>
            <a:r>
              <a:rPr lang="en-US" b="1" u="sng" dirty="0" smtClean="0"/>
              <a:t>% Increase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	2</a:t>
            </a:r>
            <a:r>
              <a:rPr lang="en-US" dirty="0"/>
              <a:t>-Year </a:t>
            </a:r>
            <a:r>
              <a:rPr lang="en-US" dirty="0" smtClean="0"/>
              <a:t>		1274 		1729 			36</a:t>
            </a:r>
            <a:r>
              <a:rPr lang="en-US" dirty="0"/>
              <a:t>%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4</a:t>
            </a:r>
            <a:r>
              <a:rPr lang="en-US" dirty="0"/>
              <a:t>-Year </a:t>
            </a:r>
            <a:r>
              <a:rPr lang="en-US" dirty="0" smtClean="0"/>
              <a:t>		</a:t>
            </a:r>
            <a:r>
              <a:rPr lang="en-US" u="sng" dirty="0" smtClean="0"/>
              <a:t>1957</a:t>
            </a:r>
            <a:r>
              <a:rPr lang="en-US" dirty="0" smtClean="0"/>
              <a:t> 		</a:t>
            </a:r>
            <a:r>
              <a:rPr lang="en-US" u="sng" dirty="0" smtClean="0"/>
              <a:t>2870</a:t>
            </a:r>
            <a:r>
              <a:rPr lang="en-US" dirty="0" smtClean="0"/>
              <a:t> 			47</a:t>
            </a:r>
            <a:r>
              <a:rPr lang="en-US" dirty="0"/>
              <a:t>%    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Total 			3231 		4599 			42</a:t>
            </a:r>
            <a:r>
              <a:rPr lang="en-US" dirty="0"/>
              <a:t>%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Number </a:t>
            </a:r>
            <a:r>
              <a:rPr lang="en-US" dirty="0"/>
              <a:t>of Students Served: (1,000's) 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2</a:t>
            </a:r>
            <a:r>
              <a:rPr lang="en-US" dirty="0"/>
              <a:t>-Year </a:t>
            </a:r>
            <a:r>
              <a:rPr lang="en-US" dirty="0" smtClean="0"/>
              <a:t>		4525 		8514 			88</a:t>
            </a:r>
            <a:r>
              <a:rPr lang="en-US" dirty="0"/>
              <a:t>%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4</a:t>
            </a:r>
            <a:r>
              <a:rPr lang="en-US" dirty="0"/>
              <a:t>-Year </a:t>
            </a:r>
            <a:r>
              <a:rPr lang="en-US" dirty="0" smtClean="0"/>
              <a:t>		7522 	    15242 			103</a:t>
            </a:r>
            <a:r>
              <a:rPr lang="en-US" dirty="0"/>
              <a:t>%   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Total 		   12047 	    23756 			97</a:t>
            </a:r>
            <a:r>
              <a:rPr lang="en-US" dirty="0"/>
              <a:t>% </a:t>
            </a:r>
            <a:endParaRPr lang="en-US" dirty="0" smtClean="0"/>
          </a:p>
          <a:p>
            <a:pPr marL="0" indent="0">
              <a:buNone/>
            </a:pPr>
            <a:r>
              <a:rPr lang="en-US" sz="1800" dirty="0"/>
              <a:t>Per NCES; US Dept. of Education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6653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5435</TotalTime>
  <Words>902</Words>
  <Application>Microsoft Office PowerPoint</Application>
  <PresentationFormat>On-screen Show (4:3)</PresentationFormat>
  <Paragraphs>176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 </vt:lpstr>
      <vt:lpstr>Is Higher Education Learning Anything? AIRA – June 5, 2014 RECENT HEADLINES</vt:lpstr>
      <vt:lpstr>Is Higher Education Learning Anything? AIRA – June 5, 2014 RECENT HEADLINES cont’d</vt:lpstr>
      <vt:lpstr>Is Higher Education Learning Anything? AIRA – June 5, 2014  </vt:lpstr>
      <vt:lpstr>Is Higher Education Learning Anything? AIRA – June 5, 2014  </vt:lpstr>
      <vt:lpstr>Is Higher Education Learning Anything? AIRA – June 5, 2014  </vt:lpstr>
      <vt:lpstr>Is Higher Education Learning Anything? AIRA – June 5, 2014  </vt:lpstr>
      <vt:lpstr>Is Higher Education Learning Anything? AIRA – June 5, 2014 Recent History &amp; Current Status </vt:lpstr>
      <vt:lpstr>Is Higher Education Learning Anything? AIRA – June 5, 2014 SIZE OF HIGHER EDUCATION SECTOR</vt:lpstr>
      <vt:lpstr>Is Higher Education Learning Anything? AIRA – June 5, 2014 Percentage of Degrees by Institution Type 2000-01 and 2011-12</vt:lpstr>
      <vt:lpstr>Is Higher Education Learning Anything? AIRA – June 5, 2014 PREVAILING MODEL</vt:lpstr>
      <vt:lpstr>Is Higher Education Learning Anything? AIRA – June 5, 2014  </vt:lpstr>
      <vt:lpstr> Is Higher Education Learning Anything? AIRA – June 5, 2014  Average Net Cost of Attendance 2012-2013 </vt:lpstr>
      <vt:lpstr>Is Higher Education Learning Anything? AIRA – June 5, 2014 Average Net Price and Assistance Private Non-Profit 4-Year Institutions 2011-2012</vt:lpstr>
      <vt:lpstr>Is Higher Education Learning Anything? AIRA – June 5, 2014 Average Net Price and Assistance Public 4-Year Institutions 2011-2012</vt:lpstr>
      <vt:lpstr>Is Higher Education Learning Anything AIRA – June 5, 2014  Average Net Price and Assistance Private For-Profit 4-Year Institutions 2011-12 </vt:lpstr>
      <vt:lpstr> Is Higher Education Learning Anything? AIRA – June 5, 2014  Percentage of Total Revenue 2012-2013 </vt:lpstr>
      <vt:lpstr>Is Higher Education Learning Anything? AIRA – June 5, 2014  </vt:lpstr>
      <vt:lpstr>Is Higher Education Learning Anything? AIRA – June 5, 2014  Instructional Expense per FTE Student 2006-07 and 2011-12</vt:lpstr>
      <vt:lpstr>Is Higher Education Learning Anything? AIRA – June 5, 2014  </vt:lpstr>
      <vt:lpstr>Is Higher Education Learning Anything? AIRA – June 5, 2014  </vt:lpstr>
      <vt:lpstr>Is Higher Education Learning Anything? AIRA – June 5, 2014 RISE OF FOR-PROFIT INSTITUTIONS</vt:lpstr>
      <vt:lpstr>  Is Higher Education Learning Anything? AIRA – June 5, 2014 Type of Assistance by Type of Institution 2011-2012  </vt:lpstr>
      <vt:lpstr>Is Higher Education Learning Anything? AIRA – June 5, 2014 DISRUPTIVE FORCES OUTSIDE THE ACADEMY</vt:lpstr>
      <vt:lpstr>Is Higher Education Learning Anything? AIRA – June 5, 2014 Skewing of Common Sense Economics  </vt:lpstr>
      <vt:lpstr>Is Higher Education Learning Anything? AIRA – June 5, 2014 STUDENT LOANS HELD BY FEDERAL GOVERNMENT</vt:lpstr>
      <vt:lpstr>Is Higher Education Learning Anything? AIRA – June 5, 2014  Total Student Loan Debt 2003-2012</vt:lpstr>
      <vt:lpstr>Is Higher Education Learning Anything? AIRA – June 5, 2014  </vt:lpstr>
      <vt:lpstr>Is Higher Education Learning Anything? AIRA – June 5, 2014 OTHER DISRUPTIVE EXTERNAL FORCES</vt:lpstr>
      <vt:lpstr>Is Higher Education Learning Anything? AIRA – June 5, 2014 Positive Forces Impacting Higher Education</vt:lpstr>
      <vt:lpstr>Is Higher Education Learning Anything? AIRA – June 5, 2014  </vt:lpstr>
      <vt:lpstr>Is Higher Education Learning Anything? AIRA – June 5, 2014 Employment by Age and Education Attainment 2012</vt:lpstr>
      <vt:lpstr>Is Higher Education Learning Anything? AIRA – June 5, 2014  </vt:lpstr>
      <vt:lpstr>Is Higher Education Learning Anything? AIRA – June 5, 2014  </vt:lpstr>
      <vt:lpstr>Is Higher Education Learning Anything? AIRA – June 5, 2014  </vt:lpstr>
      <vt:lpstr>Is Higher Education Learning Anything? AIRA – June 5, 2014  </vt:lpstr>
      <vt:lpstr>Is Higher Education Learning Anything? AIRA – June 5, 2014  </vt:lpstr>
    </vt:vector>
  </TitlesOfParts>
  <Company>Oklahoma Christian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Curtis</dc:creator>
  <cp:lastModifiedBy>Valda Newton</cp:lastModifiedBy>
  <cp:revision>78</cp:revision>
  <cp:lastPrinted>2014-06-05T04:32:33Z</cp:lastPrinted>
  <dcterms:created xsi:type="dcterms:W3CDTF">2009-08-26T01:13:56Z</dcterms:created>
  <dcterms:modified xsi:type="dcterms:W3CDTF">2014-06-05T05:37:52Z</dcterms:modified>
</cp:coreProperties>
</file>